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9" r:id="rId4"/>
    <p:sldId id="260" r:id="rId5"/>
    <p:sldId id="257" r:id="rId6"/>
    <p:sldId id="268" r:id="rId7"/>
    <p:sldId id="261" r:id="rId8"/>
    <p:sldId id="267" r:id="rId9"/>
    <p:sldId id="269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шневская Галина В." initials="ВГВ" lastIdx="2" clrIdx="0">
    <p:extLst>
      <p:ext uri="{19B8F6BF-5375-455C-9EA6-DF929625EA0E}">
        <p15:presenceInfo xmlns:p15="http://schemas.microsoft.com/office/powerpoint/2012/main" userId="Вишневская Галина В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AC0"/>
    <a:srgbClr val="0059AD"/>
    <a:srgbClr val="304B76"/>
    <a:srgbClr val="FF1D1D"/>
    <a:srgbClr val="273490"/>
    <a:srgbClr val="E3AE3C"/>
    <a:srgbClr val="D20000"/>
    <a:srgbClr val="CC33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2" autoAdjust="0"/>
  </p:normalViewPr>
  <p:slideViewPr>
    <p:cSldViewPr snapToGrid="0">
      <p:cViewPr varScale="1">
        <p:scale>
          <a:sx n="102" d="100"/>
          <a:sy n="102" d="100"/>
        </p:scale>
        <p:origin x="11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B899-4462-4C03-BD4D-E8E7CB193BD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C68F-7A1B-4935-8127-A0F870F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0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1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8E33-81FA-251C-4E0B-661FF073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FC7F25-19C5-2D62-BC1C-717D44C0B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04FE20-E6DA-25BB-806C-C4EC7388C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99EF23-9407-084F-3AA4-A07D65110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0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00386-6937-5359-66B3-0B99912B5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9C6D7B-8E63-7C37-2E15-30FF1CF3E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55EEA4-550A-9285-182A-95FFC2F1E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FBF2F-5D1B-EA26-8C8F-9819D3E0F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5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arcdu.ru/resursnye-czent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/@uid76rus/all?z=video-199761944_456239447%2Fclub199761944" TargetMode="External"/><Relationship Id="rId2" Type="http://schemas.openxmlformats.org/officeDocument/2006/relationships/hyperlink" Target="https://vk.com/video/@uid76rus/all?z=video718246542_456239046%2Fclub199761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/@uid76rus/all?z=video-199761944_456239352%2Fclub1997619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847" y="3179135"/>
            <a:ext cx="6961569" cy="950795"/>
          </a:xfrm>
        </p:spPr>
        <p:txBody>
          <a:bodyPr>
            <a:noAutofit/>
          </a:bodyPr>
          <a:lstStyle/>
          <a:p>
            <a:pPr algn="r" hangingPunct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технического творчества </a:t>
            </a:r>
            <a:b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 </a:t>
            </a:r>
            <a:b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учреждения «Центр детей и юношества» </a:t>
            </a:r>
            <a:b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Вишневская Галина Валентиновна</a:t>
            </a:r>
            <a:endParaRPr lang="ru-RU" altLang="ru-RU" sz="1200" b="1" dirty="0">
              <a:solidFill>
                <a:srgbClr val="304B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059" y="2330690"/>
            <a:ext cx="68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 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ЮИД Ярославии»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A5ED9-FE21-2F73-A1BC-5A464584C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88" y="998900"/>
            <a:ext cx="1356623" cy="13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45" y="1411922"/>
            <a:ext cx="7886700" cy="99417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304B76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0992" y="2561245"/>
            <a:ext cx="9073008" cy="1584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пр-т Дзержинского, д.21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(4852)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https://yarcdu.ru/resursnye-czentry/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rrcpddtt@corp.yarcdu.ru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097180-DBCB-7D72-0037-C4FB5048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20" y="657791"/>
            <a:ext cx="73169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0E702-DFB9-F2B6-FD84-DE175CD19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771961"/>
            <a:ext cx="833344" cy="8108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A2221-8D80-2361-1E11-08B58BC04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87" y="766071"/>
            <a:ext cx="988313" cy="741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19AB27-2FA7-DC47-B62D-BC3FDB9F8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11" y="611359"/>
            <a:ext cx="9258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A4D6-E7AB-48AB-83D3-31664427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90" y="71609"/>
            <a:ext cx="617855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+mn-lt"/>
              </a:rPr>
              <a:t>Проект «Школа ЮИД 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Ярославии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»</a:t>
            </a:r>
            <a:endParaRPr lang="ru-RU" sz="1800" b="1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9" name="AutoShape 2" descr="C:\Users\g.vishnevskaya\Desktop\i.webp">
            <a:extLst>
              <a:ext uri="{FF2B5EF4-FFF2-40B4-BE49-F238E27FC236}">
                <a16:creationId xmlns:a16="http://schemas.microsoft.com/office/drawing/2014/main" id="{5C1E4B95-3490-4849-B928-D7EAE9AEE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ED6FA-7F94-4C01-8EF5-26B719DD8811}"/>
              </a:ext>
            </a:extLst>
          </p:cNvPr>
          <p:cNvSpPr/>
          <p:nvPr/>
        </p:nvSpPr>
        <p:spPr>
          <a:xfrm>
            <a:off x="340243" y="1625625"/>
            <a:ext cx="84847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движения ЮИД в образовательных организациях Ярославской области посредством проекта «Школа ЮИД Ярославии»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                                          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юных инспекторов движения, образовательные организаций Ярославской области, руководители - наставники отрядов ЮИД Ярославской области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ADBD38-C7C3-423F-8F5E-7D2CAD5D64F0}"/>
              </a:ext>
            </a:extLst>
          </p:cNvPr>
          <p:cNvSpPr/>
          <p:nvPr/>
        </p:nvSpPr>
        <p:spPr>
          <a:xfrm>
            <a:off x="1038236" y="3498112"/>
            <a:ext cx="2323155" cy="5434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rgbClr val="304B76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8AE453-A302-4F6D-8978-916A7BE06386}"/>
              </a:ext>
            </a:extLst>
          </p:cNvPr>
          <p:cNvSpPr/>
          <p:nvPr/>
        </p:nvSpPr>
        <p:spPr>
          <a:xfrm>
            <a:off x="1038237" y="1707828"/>
            <a:ext cx="2212550" cy="54341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rgbClr val="304B76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проекта: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E55B4A8D-99AE-414D-81AD-AB48A4B0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45" y="657791"/>
            <a:ext cx="73169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DB394B-9A5C-4531-9816-9EBFC984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71961"/>
            <a:ext cx="833344" cy="810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FF883-0FFD-9591-F42E-0E0600961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12" y="766071"/>
            <a:ext cx="988313" cy="7412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FD741E-D271-0DB8-E988-30300F444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36" y="611359"/>
            <a:ext cx="9258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1369361" y="1222772"/>
            <a:ext cx="2203345" cy="2949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04B76"/>
                </a:solidFill>
                <a:cs typeface="Times New Roman" panose="02020603050405020304" pitchFamily="18" charset="0"/>
              </a:rPr>
              <a:t>Задачи :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676285" y="2891649"/>
            <a:ext cx="3589495" cy="29490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1100" b="1" dirty="0">
                <a:solidFill>
                  <a:srgbClr val="304B7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154A4D6-E7AB-48AB-83D3-31664427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90" y="71609"/>
            <a:ext cx="617855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ЮИД Ярославии»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B97B7-27F4-338D-7D02-1C666D25AC3B}"/>
              </a:ext>
            </a:extLst>
          </p:cNvPr>
          <p:cNvSpPr txBox="1"/>
          <p:nvPr/>
        </p:nvSpPr>
        <p:spPr>
          <a:xfrm>
            <a:off x="0" y="1517675"/>
            <a:ext cx="4981559" cy="500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социально активной личности;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организаторской работы.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полученных знаний и умений в практической деятельности;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формирования у детей и подростков опыта социального взаимодействия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76200" indent="-17145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четкой системы взаимодействия между отрядами ЮИД Ярославской области ;</a:t>
            </a:r>
          </a:p>
          <a:p>
            <a:pPr marL="171450" marR="76200" indent="-171450" algn="just">
              <a:lnSpc>
                <a:spcPct val="107000"/>
              </a:lnSpc>
              <a:spcAft>
                <a:spcPts val="7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в вопросах организации работы отрядов ЮИД;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76200" indent="-171450" algn="just">
              <a:lnSpc>
                <a:spcPct val="107000"/>
              </a:lnSpc>
              <a:spcAft>
                <a:spcPts val="225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опыта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межличностного общения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ЮИДовцев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обучающихся, родителей и педагогов-наставников; 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продуктивное творческое взаимодействие отрядов ЮИД Ярославской области.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800" dirty="0"/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9AD01A-5241-2515-E2C2-5FABC6E7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6" y="777099"/>
            <a:ext cx="2870200" cy="2114550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6CEB78-00F7-2335-A6EF-9E97719C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6" y="2943637"/>
            <a:ext cx="2870200" cy="2152650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sx="200000" sy="2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D0B95D-DA76-CF2C-3D13-4CEF5EF70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71609"/>
            <a:ext cx="92584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154A4D6-E7AB-48AB-83D3-31664427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90" y="71609"/>
            <a:ext cx="6178550" cy="5397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Техники, технологии, инструменты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16C69B-4391-0AF9-7602-6D282F911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17" y="1050842"/>
            <a:ext cx="1956984" cy="1225517"/>
          </a:xfrm>
          <a:prstGeom prst="rect">
            <a:avLst/>
          </a:prstGeom>
          <a:ln w="19050">
            <a:solidFill>
              <a:srgbClr val="0F7AC0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1DED2B3-B7A9-A9F4-9A38-7AB17F7A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569" y="997232"/>
            <a:ext cx="2384494" cy="1341829"/>
          </a:xfrm>
          <a:prstGeom prst="rect">
            <a:avLst/>
          </a:prstGeom>
          <a:ln w="19050">
            <a:solidFill>
              <a:srgbClr val="0F7AC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815AF0C-B0F0-0029-4213-10B1D9DDC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276" y="2559105"/>
            <a:ext cx="1319160" cy="1901446"/>
          </a:xfrm>
          <a:prstGeom prst="rect">
            <a:avLst/>
          </a:prstGeom>
          <a:ln w="19050">
            <a:solidFill>
              <a:srgbClr val="0F7AC0"/>
            </a:solidFill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93C860C-42EE-B0DD-A455-5D9E38FE0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784" y="2487777"/>
            <a:ext cx="1358601" cy="2017454"/>
          </a:xfrm>
          <a:prstGeom prst="rect">
            <a:avLst/>
          </a:prstGeom>
          <a:ln w="19050">
            <a:solidFill>
              <a:srgbClr val="0F7AC0"/>
            </a:solidFill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7491E9D-65A2-C864-CC93-83626FED9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71609"/>
            <a:ext cx="925849" cy="900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00A1814C-B2D3-5146-A3FE-D249C7A87287}"/>
              </a:ext>
            </a:extLst>
          </p:cNvPr>
          <p:cNvSpPr/>
          <p:nvPr/>
        </p:nvSpPr>
        <p:spPr>
          <a:xfrm>
            <a:off x="1048728" y="987419"/>
            <a:ext cx="2267874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D4AC96A-0D0B-DE59-7E0E-6B2EC8C2FEC3}"/>
              </a:ext>
            </a:extLst>
          </p:cNvPr>
          <p:cNvSpPr/>
          <p:nvPr/>
        </p:nvSpPr>
        <p:spPr>
          <a:xfrm>
            <a:off x="30925" y="1538810"/>
            <a:ext cx="2425999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Проектное обучение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7897264-F4CE-4423-D281-DFF296C7E1E7}"/>
              </a:ext>
            </a:extLst>
          </p:cNvPr>
          <p:cNvSpPr/>
          <p:nvPr/>
        </p:nvSpPr>
        <p:spPr>
          <a:xfrm>
            <a:off x="802181" y="2062636"/>
            <a:ext cx="2514421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F5B36C4-A91B-E340-F3D2-AAFE4A5C28BB}"/>
              </a:ext>
            </a:extLst>
          </p:cNvPr>
          <p:cNvSpPr/>
          <p:nvPr/>
        </p:nvSpPr>
        <p:spPr>
          <a:xfrm>
            <a:off x="30925" y="2573232"/>
            <a:ext cx="2927064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модульного обучения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E7DF3E6-E704-2674-591B-820E7FA3299D}"/>
              </a:ext>
            </a:extLst>
          </p:cNvPr>
          <p:cNvSpPr/>
          <p:nvPr/>
        </p:nvSpPr>
        <p:spPr>
          <a:xfrm>
            <a:off x="1193078" y="3097058"/>
            <a:ext cx="309562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3FD73FB-5161-5252-EE86-2674F9E1555A}"/>
              </a:ext>
            </a:extLst>
          </p:cNvPr>
          <p:cNvSpPr/>
          <p:nvPr/>
        </p:nvSpPr>
        <p:spPr>
          <a:xfrm>
            <a:off x="30925" y="3593527"/>
            <a:ext cx="330027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и по подгруппам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67E7185-C9AE-E6D1-733A-EC79BA0B0770}"/>
              </a:ext>
            </a:extLst>
          </p:cNvPr>
          <p:cNvSpPr/>
          <p:nvPr/>
        </p:nvSpPr>
        <p:spPr>
          <a:xfrm>
            <a:off x="675000" y="4117353"/>
            <a:ext cx="3864990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сотрудничества и командообразования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9158F37-203D-5CAD-F30B-4AAD7D473D4F}"/>
              </a:ext>
            </a:extLst>
          </p:cNvPr>
          <p:cNvSpPr/>
          <p:nvPr/>
        </p:nvSpPr>
        <p:spPr>
          <a:xfrm>
            <a:off x="30925" y="4639094"/>
            <a:ext cx="4590044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 отработка навыков с использованием оборудования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3FDBDD-E48F-F94C-F837-0BC78039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3" y="3319291"/>
            <a:ext cx="2629982" cy="1752600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75EB8E-A1A3-96CA-40C7-FA63B435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74" y="3318334"/>
            <a:ext cx="2619310" cy="1750047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69B52C-61E7-8CC6-60C6-084D7312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441" y="3318334"/>
            <a:ext cx="2629981" cy="1767632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67935C-DD98-3347-467A-06FFE0574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71609"/>
            <a:ext cx="925849" cy="900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B1C9B0E2-78DC-EFD0-EE19-72BC1752CDC2}"/>
              </a:ext>
            </a:extLst>
          </p:cNvPr>
          <p:cNvSpPr/>
          <p:nvPr/>
        </p:nvSpPr>
        <p:spPr>
          <a:xfrm>
            <a:off x="1285073" y="2052498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ДООП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0F7D13F-C434-A12D-6007-77CC4D04657D}"/>
              </a:ext>
            </a:extLst>
          </p:cNvPr>
          <p:cNvSpPr/>
          <p:nvPr/>
        </p:nvSpPr>
        <p:spPr>
          <a:xfrm>
            <a:off x="5218317" y="2059638"/>
            <a:ext cx="2735953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социальных партнёров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630DA18-066C-1C5F-BE7E-56626BCA14C9}"/>
              </a:ext>
            </a:extLst>
          </p:cNvPr>
          <p:cNvSpPr/>
          <p:nvPr/>
        </p:nvSpPr>
        <p:spPr>
          <a:xfrm>
            <a:off x="3297468" y="3197391"/>
            <a:ext cx="2937923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2FB0F88-9711-0DD7-F9A7-24AD47790BB9}"/>
              </a:ext>
            </a:extLst>
          </p:cNvPr>
          <p:cNvSpPr/>
          <p:nvPr/>
        </p:nvSpPr>
        <p:spPr>
          <a:xfrm>
            <a:off x="1112441" y="2633693"/>
            <a:ext cx="3039563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проекта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3F9B331-D881-650A-375F-F8F858EFFAFB}"/>
              </a:ext>
            </a:extLst>
          </p:cNvPr>
          <p:cNvSpPr/>
          <p:nvPr/>
        </p:nvSpPr>
        <p:spPr>
          <a:xfrm>
            <a:off x="891984" y="1430097"/>
            <a:ext cx="336237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проекта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AE4CB45-DCBE-5B22-E08B-A0516A03808D}"/>
              </a:ext>
            </a:extLst>
          </p:cNvPr>
          <p:cNvSpPr/>
          <p:nvPr/>
        </p:nvSpPr>
        <p:spPr>
          <a:xfrm>
            <a:off x="4991998" y="2633693"/>
            <a:ext cx="3519229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муниципальных штабов ЮИД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A8919FB-AF9F-CE10-64E9-E1FB1D29DC4B}"/>
              </a:ext>
            </a:extLst>
          </p:cNvPr>
          <p:cNvSpPr/>
          <p:nvPr/>
        </p:nvSpPr>
        <p:spPr>
          <a:xfrm>
            <a:off x="4766430" y="1433667"/>
            <a:ext cx="3625162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банка мероприятий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3DC3919-8428-FDE6-0EAE-2EA048504459}"/>
              </a:ext>
            </a:extLst>
          </p:cNvPr>
          <p:cNvSpPr/>
          <p:nvPr/>
        </p:nvSpPr>
        <p:spPr>
          <a:xfrm>
            <a:off x="2800825" y="807696"/>
            <a:ext cx="3625163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потребностей участников проекта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3716FD7-63E5-0529-26D4-42F2F210024E}"/>
              </a:ext>
            </a:extLst>
          </p:cNvPr>
          <p:cNvCxnSpPr>
            <a:stCxn id="20" idx="5"/>
            <a:endCxn id="19" idx="0"/>
          </p:cNvCxnSpPr>
          <p:nvPr/>
        </p:nvCxnSpPr>
        <p:spPr>
          <a:xfrm>
            <a:off x="5895095" y="1231459"/>
            <a:ext cx="683916" cy="202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78C32FC-BB55-DE51-DEA9-FB1F18A7B914}"/>
              </a:ext>
            </a:extLst>
          </p:cNvPr>
          <p:cNvCxnSpPr>
            <a:stCxn id="19" idx="2"/>
            <a:endCxn id="8" idx="6"/>
          </p:cNvCxnSpPr>
          <p:nvPr/>
        </p:nvCxnSpPr>
        <p:spPr>
          <a:xfrm flipH="1" flipV="1">
            <a:off x="4254359" y="1678332"/>
            <a:ext cx="512071" cy="3570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6BFCE21-32B6-1727-4474-11BD8BF5B0A5}"/>
              </a:ext>
            </a:extLst>
          </p:cNvPr>
          <p:cNvCxnSpPr>
            <a:stCxn id="8" idx="4"/>
            <a:endCxn id="2" idx="0"/>
          </p:cNvCxnSpPr>
          <p:nvPr/>
        </p:nvCxnSpPr>
        <p:spPr>
          <a:xfrm flipH="1">
            <a:off x="2573171" y="1926566"/>
            <a:ext cx="1" cy="125932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A19C5A6-1770-6EFF-0E59-69F6B799EAA0}"/>
              </a:ext>
            </a:extLst>
          </p:cNvPr>
          <p:cNvCxnSpPr>
            <a:stCxn id="2" idx="6"/>
            <a:endCxn id="3" idx="2"/>
          </p:cNvCxnSpPr>
          <p:nvPr/>
        </p:nvCxnSpPr>
        <p:spPr>
          <a:xfrm>
            <a:off x="3861269" y="2300733"/>
            <a:ext cx="1357048" cy="7140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01FECE6-09A8-0476-FE57-09A70C76E62F}"/>
              </a:ext>
            </a:extLst>
          </p:cNvPr>
          <p:cNvCxnSpPr>
            <a:stCxn id="3" idx="4"/>
            <a:endCxn id="18" idx="0"/>
          </p:cNvCxnSpPr>
          <p:nvPr/>
        </p:nvCxnSpPr>
        <p:spPr>
          <a:xfrm>
            <a:off x="6586294" y="2556107"/>
            <a:ext cx="165319" cy="77586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6700D34-6214-020C-6875-C081638F5C8E}"/>
              </a:ext>
            </a:extLst>
          </p:cNvPr>
          <p:cNvCxnSpPr>
            <a:stCxn id="18" idx="2"/>
            <a:endCxn id="5" idx="6"/>
          </p:cNvCxnSpPr>
          <p:nvPr/>
        </p:nvCxnSpPr>
        <p:spPr>
          <a:xfrm flipH="1">
            <a:off x="4152004" y="2881928"/>
            <a:ext cx="839994" cy="0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7A783A3-7192-8377-4EE6-C5388AF1ACA0}"/>
              </a:ext>
            </a:extLst>
          </p:cNvPr>
          <p:cNvCxnSpPr>
            <a:stCxn id="5" idx="5"/>
            <a:endCxn id="4" idx="0"/>
          </p:cNvCxnSpPr>
          <p:nvPr/>
        </p:nvCxnSpPr>
        <p:spPr>
          <a:xfrm>
            <a:off x="3706870" y="3057456"/>
            <a:ext cx="1059560" cy="139935"/>
          </a:xfrm>
          <a:prstGeom prst="straightConnector1">
            <a:avLst/>
          </a:prstGeom>
          <a:ln w="1460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5BFE2-130F-641B-6473-D160A465BCC3}"/>
              </a:ext>
            </a:extLst>
          </p:cNvPr>
          <p:cNvSpPr txBox="1"/>
          <p:nvPr/>
        </p:nvSpPr>
        <p:spPr>
          <a:xfrm>
            <a:off x="4704747" y="121332"/>
            <a:ext cx="5149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реализации программы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30378-5619-845A-6B6D-B7B8667C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4D18E5-0023-BA7F-E2D8-33A8CB28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80" y="2475"/>
            <a:ext cx="2544294" cy="2391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E768BE-6D59-D4E8-0320-5A1EAF50712F}"/>
              </a:ext>
            </a:extLst>
          </p:cNvPr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FF5198-4FDE-A453-B98E-B1A567C22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71609"/>
            <a:ext cx="925849" cy="900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C4BA3269-41EF-8BF2-72F9-24D422C5D42C}"/>
              </a:ext>
            </a:extLst>
          </p:cNvPr>
          <p:cNvSpPr/>
          <p:nvPr/>
        </p:nvSpPr>
        <p:spPr>
          <a:xfrm>
            <a:off x="2506812" y="4177407"/>
            <a:ext cx="313861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Разработано 6 ДООП (более 700 участников)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D52634D-27C9-F9FB-75B6-82A50B5D83EC}"/>
              </a:ext>
            </a:extLst>
          </p:cNvPr>
          <p:cNvSpPr/>
          <p:nvPr/>
        </p:nvSpPr>
        <p:spPr>
          <a:xfrm>
            <a:off x="-31938" y="1523445"/>
            <a:ext cx="336237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семинаров для более 100 педагогов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FFEAD06-12F5-77E7-0958-2713390C3254}"/>
              </a:ext>
            </a:extLst>
          </p:cNvPr>
          <p:cNvSpPr/>
          <p:nvPr/>
        </p:nvSpPr>
        <p:spPr>
          <a:xfrm>
            <a:off x="2474613" y="3564614"/>
            <a:ext cx="313794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Создано 3 муниципальных штаба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D6A2B97-3BB1-4B6B-C265-ED18BC4CC7E2}"/>
              </a:ext>
            </a:extLst>
          </p:cNvPr>
          <p:cNvSpPr/>
          <p:nvPr/>
        </p:nvSpPr>
        <p:spPr>
          <a:xfrm>
            <a:off x="867239" y="791880"/>
            <a:ext cx="5669690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семинаров-практикумов для участников отряда ЮИД (более 900 участников)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2ED79-A731-CAC8-BC34-B54358E2C2EC}"/>
              </a:ext>
            </a:extLst>
          </p:cNvPr>
          <p:cNvSpPr txBox="1"/>
          <p:nvPr/>
        </p:nvSpPr>
        <p:spPr>
          <a:xfrm>
            <a:off x="3799956" y="122201"/>
            <a:ext cx="557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итоги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45F47D2-9AEC-8AE3-C16A-EA2A830F0D0C}"/>
              </a:ext>
            </a:extLst>
          </p:cNvPr>
          <p:cNvSpPr/>
          <p:nvPr/>
        </p:nvSpPr>
        <p:spPr>
          <a:xfrm>
            <a:off x="5082112" y="4496202"/>
            <a:ext cx="4061888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4 профильных смены (более 400 участников)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158E1A-D147-07F0-A3CF-611463651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1" y="2445483"/>
            <a:ext cx="2398568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B4EFD1-6330-54A4-A1BA-ED79A9E31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166" y="1359114"/>
            <a:ext cx="2074595" cy="2172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31C64D-E650-F243-9D3E-02ABA55BD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400" y="2374628"/>
            <a:ext cx="1916067" cy="2031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318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820739-DD6A-6FEB-E901-136E3C0D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1" y="805044"/>
            <a:ext cx="2409825" cy="1807369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A2CEF37-2B98-0FA1-D5EE-0BC488AE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04" y="805044"/>
            <a:ext cx="2409825" cy="1824889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A855688-631D-2F1E-5080-F41226FF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5" y="805044"/>
            <a:ext cx="2409825" cy="1824889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471E67A-AF07-258F-C385-FB4DA0D5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7" y="3238505"/>
            <a:ext cx="2427219" cy="1807369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5F33CDE-FA13-B40D-6AE9-EC001DE0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04" y="3238505"/>
            <a:ext cx="2409825" cy="1799978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41BDDAF-974C-ED15-EBDB-931E95D5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9" y="3245372"/>
            <a:ext cx="2433185" cy="1816128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3050333B-C304-ED3A-6EA5-B0434AF6C541}"/>
              </a:ext>
            </a:extLst>
          </p:cNvPr>
          <p:cNvSpPr/>
          <p:nvPr/>
        </p:nvSpPr>
        <p:spPr>
          <a:xfrm>
            <a:off x="46767" y="208974"/>
            <a:ext cx="277905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Совещание педагогов наставников отрядов ЮИД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A0CC08FF-213B-91AC-7D04-DC3A2414EE84}"/>
              </a:ext>
            </a:extLst>
          </p:cNvPr>
          <p:cNvSpPr/>
          <p:nvPr/>
        </p:nvSpPr>
        <p:spPr>
          <a:xfrm>
            <a:off x="3138699" y="208974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Областные практикумы «ЮИД может всё!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07EF1EA-9D1F-0A05-0A01-F1372C18C873}"/>
              </a:ext>
            </a:extLst>
          </p:cNvPr>
          <p:cNvSpPr/>
          <p:nvPr/>
        </p:nvSpPr>
        <p:spPr>
          <a:xfrm>
            <a:off x="6340649" y="208974"/>
            <a:ext cx="2254559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слёт ЮИД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BBCF5F9-96F7-CB12-12F3-CA4BE7DA6F01}"/>
              </a:ext>
            </a:extLst>
          </p:cNvPr>
          <p:cNvSpPr/>
          <p:nvPr/>
        </p:nvSpPr>
        <p:spPr>
          <a:xfrm>
            <a:off x="155575" y="2690233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Областной форум «Страна ЮИД»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A810D53-700E-BFE2-55B8-D2778224B052}"/>
              </a:ext>
            </a:extLst>
          </p:cNvPr>
          <p:cNvSpPr/>
          <p:nvPr/>
        </p:nvSpPr>
        <p:spPr>
          <a:xfrm>
            <a:off x="3298936" y="2690232"/>
            <a:ext cx="204022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Профильная смена «Время ЮИД»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B8212CD-9B0A-F627-3534-C1D013BC4138}"/>
              </a:ext>
            </a:extLst>
          </p:cNvPr>
          <p:cNvSpPr/>
          <p:nvPr/>
        </p:nvSpPr>
        <p:spPr>
          <a:xfrm>
            <a:off x="6290569" y="2689418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по ПДД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3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BAD94-7D60-BA2E-2E6A-D1130944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9865E62-4081-D9E5-6E2D-087E6019BD71}"/>
              </a:ext>
            </a:extLst>
          </p:cNvPr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AutoShape 18" descr="https://www.pngkey.com/png/detail/781-7814411_green-ribbon-bookmark-png.png">
            <a:extLst>
              <a:ext uri="{FF2B5EF4-FFF2-40B4-BE49-F238E27FC236}">
                <a16:creationId xmlns:a16="http://schemas.microsoft.com/office/drawing/2014/main" id="{796FC557-1856-FC26-24CB-814C94156B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>
            <a:extLst>
              <a:ext uri="{FF2B5EF4-FFF2-40B4-BE49-F238E27FC236}">
                <a16:creationId xmlns:a16="http://schemas.microsoft.com/office/drawing/2014/main" id="{765E509B-E010-455F-5842-A14485BB88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F7E96C4-F4B6-1DE3-EE00-DA73385D8C7A}"/>
              </a:ext>
            </a:extLst>
          </p:cNvPr>
          <p:cNvSpPr/>
          <p:nvPr/>
        </p:nvSpPr>
        <p:spPr>
          <a:xfrm>
            <a:off x="64611" y="113469"/>
            <a:ext cx="277905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Летние профилактические мероприятия по ПДД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D2BD1C6-D191-ECC7-657A-2D2C729276FD}"/>
              </a:ext>
            </a:extLst>
          </p:cNvPr>
          <p:cNvSpPr/>
          <p:nvPr/>
        </p:nvSpPr>
        <p:spPr>
          <a:xfrm>
            <a:off x="6176116" y="112013"/>
            <a:ext cx="2383105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Вожатый»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5C5DF9-FAB4-08CC-FFDC-4235FBE9B85D}"/>
              </a:ext>
            </a:extLst>
          </p:cNvPr>
          <p:cNvSpPr/>
          <p:nvPr/>
        </p:nvSpPr>
        <p:spPr>
          <a:xfrm>
            <a:off x="155575" y="2526369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Семинар-практикум «Уроки жизни»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B6A28E-14CB-C650-495F-E7967F9E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70035"/>
            <a:ext cx="2627435" cy="1750903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8FEE8-1E6F-0B4A-D305-6F79A95A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85" y="667967"/>
            <a:ext cx="2638211" cy="1786116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B3E19DE-F804-C6C6-C1C1-FA2278A4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34" y="655292"/>
            <a:ext cx="2590096" cy="1765646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8F7D0B5-0DE3-8832-413C-3B09539C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83839"/>
            <a:ext cx="2688091" cy="1801090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6C385F19-7789-3583-D67F-D739418ED6BC}"/>
              </a:ext>
            </a:extLst>
          </p:cNvPr>
          <p:cNvSpPr/>
          <p:nvPr/>
        </p:nvSpPr>
        <p:spPr>
          <a:xfrm>
            <a:off x="3100692" y="106097"/>
            <a:ext cx="2652110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фестиваль «ЮИД в честь великой победы»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0FCF91-B023-79FE-7A75-06186DA64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35" y="3083839"/>
            <a:ext cx="2590096" cy="1801090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D65845B2-F240-ABE1-0DC1-19ED4529A7BD}"/>
              </a:ext>
            </a:extLst>
          </p:cNvPr>
          <p:cNvSpPr/>
          <p:nvPr/>
        </p:nvSpPr>
        <p:spPr>
          <a:xfrm>
            <a:off x="3040634" y="2527059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акция «Жизнь без ДТП»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774AB2A-8E97-FA3A-960D-514C23E8F10C}"/>
              </a:ext>
            </a:extLst>
          </p:cNvPr>
          <p:cNvSpPr/>
          <p:nvPr/>
        </p:nvSpPr>
        <p:spPr>
          <a:xfrm>
            <a:off x="6042592" y="2536497"/>
            <a:ext cx="2576196" cy="496469"/>
          </a:xfrm>
          <a:prstGeom prst="ellipse">
            <a:avLst/>
          </a:prstGeom>
          <a:solidFill>
            <a:srgbClr val="0059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Всероссийские мероприятия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64200-7490-34AD-7ABA-276EA372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55" y="3083839"/>
            <a:ext cx="2644225" cy="1801090"/>
          </a:xfrm>
          <a:prstGeom prst="roundRect">
            <a:avLst>
              <a:gd name="adj" fmla="val 16667"/>
            </a:avLst>
          </a:prstGeom>
          <a:ln w="19050">
            <a:solidFill>
              <a:srgbClr val="0F7AC0"/>
            </a:solidFill>
          </a:ln>
          <a:effectLst>
            <a:outerShdw blurRad="76200" dist="38100" dir="78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1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F4A23-7F30-2F13-E517-2B01EFE2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888" y="-169682"/>
            <a:ext cx="6196356" cy="9238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Видео-файлы реализации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5F951-E758-C239-CB30-816B377F8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https://vk.com/video/@uid76rus/all?z=video718246542_456239046%2Fclub199761944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Телемост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ЮИДовцы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https://vk.com/video/@uid76rus/all?z=video-199761944_456239447%2Fclub199761944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«Слёт ЮИД»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https://vk.com/video/@uid76rus/all?z=video-199761944_456239352%2Fclub199761944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Областная профильная смена «Время ЮИД»</a:t>
            </a:r>
          </a:p>
        </p:txBody>
      </p:sp>
    </p:spTree>
    <p:extLst>
      <p:ext uri="{BB962C8B-B14F-4D97-AF65-F5344CB8AC3E}">
        <p14:creationId xmlns:p14="http://schemas.microsoft.com/office/powerpoint/2010/main" val="148523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7714</TotalTime>
  <Words>452</Words>
  <Application>Microsoft Office PowerPoint</Application>
  <PresentationFormat>Экран (16:9)</PresentationFormat>
  <Paragraphs>86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   методист отдела технического творчества  государственного образовательного  автономного учреждения «Центр детей и юношества»  Вишневская Галина Валентиновна</vt:lpstr>
      <vt:lpstr>Проект «Школа ЮИД Ярославии»</vt:lpstr>
      <vt:lpstr>Проект «Школа ЮИД Ярославии»</vt:lpstr>
      <vt:lpstr>Техники, технологии,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Видео-файлы реализации проектов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Архиреев И.А.</cp:lastModifiedBy>
  <cp:revision>131</cp:revision>
  <dcterms:created xsi:type="dcterms:W3CDTF">2019-10-28T08:40:00Z</dcterms:created>
  <dcterms:modified xsi:type="dcterms:W3CDTF">2024-10-21T13:09:00Z</dcterms:modified>
</cp:coreProperties>
</file>